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73" r:id="rId5"/>
    <p:sldId id="274" r:id="rId6"/>
    <p:sldId id="266" r:id="rId7"/>
    <p:sldId id="275" r:id="rId8"/>
    <p:sldId id="259" r:id="rId9"/>
    <p:sldId id="271" r:id="rId10"/>
    <p:sldId id="260" r:id="rId11"/>
    <p:sldId id="279" r:id="rId12"/>
    <p:sldId id="276" r:id="rId13"/>
    <p:sldId id="261" r:id="rId14"/>
    <p:sldId id="277" r:id="rId15"/>
    <p:sldId id="265" r:id="rId16"/>
    <p:sldId id="262" r:id="rId17"/>
    <p:sldId id="264" r:id="rId18"/>
    <p:sldId id="278" r:id="rId19"/>
    <p:sldId id="263" r:id="rId20"/>
    <p:sldId id="267" r:id="rId2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D924F5A-FE63-47BC-A201-DF948092E08C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BF2E569-5BBB-43C6-9050-14965C70CB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235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2E569-5BBB-43C6-9050-14965C70CB12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898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3493D90-BAB5-4A13-8862-A2AA34FBE2D9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FCEB750-7479-45E9-9E59-FBB79BA84AB5}" type="slidenum">
              <a:rPr lang="he-IL" smtClean="0"/>
              <a:t>‹#›</a:t>
            </a:fld>
            <a:endParaRPr lang="he-I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3D90-BAB5-4A13-8862-A2AA34FBE2D9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750-7479-45E9-9E59-FBB79BA84A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3D90-BAB5-4A13-8862-A2AA34FBE2D9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750-7479-45E9-9E59-FBB79BA84A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3D90-BAB5-4A13-8862-A2AA34FBE2D9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750-7479-45E9-9E59-FBB79BA84A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3D90-BAB5-4A13-8862-A2AA34FBE2D9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750-7479-45E9-9E59-FBB79BA84A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3D90-BAB5-4A13-8862-A2AA34FBE2D9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750-7479-45E9-9E59-FBB79BA84AB5}" type="slidenum">
              <a:rPr lang="he-IL" smtClean="0"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3D90-BAB5-4A13-8862-A2AA34FBE2D9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750-7479-45E9-9E59-FBB79BA84A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3D90-BAB5-4A13-8862-A2AA34FBE2D9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750-7479-45E9-9E59-FBB79BA84A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3D90-BAB5-4A13-8862-A2AA34FBE2D9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750-7479-45E9-9E59-FBB79BA84A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3D90-BAB5-4A13-8862-A2AA34FBE2D9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750-7479-45E9-9E59-FBB79BA84AB5}" type="slidenum">
              <a:rPr lang="he-IL" smtClean="0"/>
              <a:t>‹#›</a:t>
            </a:fld>
            <a:endParaRPr lang="he-I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3D90-BAB5-4A13-8862-A2AA34FBE2D9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750-7479-45E9-9E59-FBB79BA84A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3493D90-BAB5-4A13-8862-A2AA34FBE2D9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FCEB750-7479-45E9-9E59-FBB79BA84AB5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301974" y="54868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6000" dirty="0">
                <a:ea typeface="Times New Roman"/>
                <a:cs typeface="David"/>
              </a:rPr>
              <a:t>מַתָנָה לְאַבָּא</a:t>
            </a:r>
            <a:r>
              <a:rPr lang="ar-SA" sz="6000" dirty="0" smtClean="0">
                <a:effectLst/>
                <a:latin typeface="DavidMFO"/>
                <a:ea typeface="Times New Roman"/>
                <a:cs typeface="David"/>
              </a:rPr>
              <a:t>  </a:t>
            </a:r>
            <a:br>
              <a:rPr lang="ar-SA" sz="6000" dirty="0" smtClean="0">
                <a:effectLst/>
                <a:latin typeface="DavidMFO"/>
                <a:ea typeface="Times New Roman"/>
                <a:cs typeface="David"/>
              </a:rPr>
            </a:br>
            <a:r>
              <a:rPr lang="he-IL" sz="4000" dirty="0" smtClean="0">
                <a:effectLst/>
                <a:latin typeface="DavidMFO"/>
                <a:ea typeface="Times New Roman"/>
                <a:cs typeface="David"/>
              </a:rPr>
              <a:t>מֵאֵת נירָה הַראֵל</a:t>
            </a:r>
            <a:endParaRPr lang="he-IL" sz="4000" dirty="0"/>
          </a:p>
        </p:txBody>
      </p:sp>
      <p:sp>
        <p:nvSpPr>
          <p:cNvPr id="2" name="מלבן 1"/>
          <p:cNvSpPr/>
          <p:nvPr/>
        </p:nvSpPr>
        <p:spPr>
          <a:xfrm>
            <a:off x="4454860" y="2780928"/>
            <a:ext cx="37895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b="1" dirty="0">
                <a:solidFill>
                  <a:srgbClr val="0070C0"/>
                </a:solidFill>
              </a:rPr>
              <a:t>שַׁאֲלוּ שְׁאֵלוֹת </a:t>
            </a:r>
            <a:r>
              <a:rPr lang="he-IL" sz="3600" b="1" dirty="0" err="1">
                <a:solidFill>
                  <a:srgbClr val="0070C0"/>
                </a:solidFill>
              </a:rPr>
              <a:t>הַמְּעַנְיְנוֹת</a:t>
            </a:r>
            <a:r>
              <a:rPr lang="he-IL" sz="3600" b="1" dirty="0">
                <a:solidFill>
                  <a:srgbClr val="0070C0"/>
                </a:solidFill>
              </a:rPr>
              <a:t> אֶתְכֶם עַל הַסִּפּוּר שֶׁכּוֹתַרְתּוֹ: "מַתָּנָה לְאַבָּא".</a:t>
            </a:r>
          </a:p>
        </p:txBody>
      </p:sp>
    </p:spTree>
    <p:extLst>
      <p:ext uri="{BB962C8B-B14F-4D97-AF65-F5344CB8AC3E}">
        <p14:creationId xmlns:p14="http://schemas.microsoft.com/office/powerpoint/2010/main" val="238775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4769335" y="1266612"/>
            <a:ext cx="3816424" cy="5782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/>
          <p:cNvSpPr/>
          <p:nvPr/>
        </p:nvSpPr>
        <p:spPr>
          <a:xfrm>
            <a:off x="489581" y="1200785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000" dirty="0" smtClean="0">
                <a:ea typeface="Times New Roman"/>
                <a:cs typeface="David"/>
              </a:rPr>
              <a:t>הַשֶׁמֶש כִּמעַט שוֹקַעַת, ועֲדַיִין לֹא הִצליחוּ לִבחוֹר מַתָנָה מַתאימָה לְאַבָּא. </a:t>
            </a:r>
          </a:p>
          <a:p>
            <a:r>
              <a:rPr lang="he-IL" sz="4000" dirty="0" smtClean="0">
                <a:ea typeface="Times New Roman"/>
                <a:cs typeface="David"/>
              </a:rPr>
              <a:t>הֵם מִתיַישבים לָנוּחַ עַל סַפסָל בַּשְׂדֵרָה.</a:t>
            </a:r>
          </a:p>
          <a:p>
            <a:r>
              <a:rPr lang="he-IL" sz="4000" dirty="0" smtClean="0">
                <a:ea typeface="Times New Roman"/>
                <a:cs typeface="David"/>
              </a:rPr>
              <a:t> </a:t>
            </a:r>
            <a:r>
              <a:rPr lang="he-IL" sz="4000" dirty="0">
                <a:ea typeface="Times New Roman"/>
                <a:cs typeface="David"/>
              </a:rPr>
              <a:t/>
            </a:r>
            <a:br>
              <a:rPr lang="he-IL" sz="4000" dirty="0">
                <a:ea typeface="Times New Roman"/>
                <a:cs typeface="David"/>
              </a:rPr>
            </a:br>
            <a:r>
              <a:rPr lang="he-IL" sz="4000" dirty="0">
                <a:ea typeface="Times New Roman"/>
                <a:cs typeface="David"/>
              </a:rPr>
              <a:t/>
            </a:r>
            <a:br>
              <a:rPr lang="he-IL" sz="4000" dirty="0">
                <a:ea typeface="Times New Roman"/>
                <a:cs typeface="David"/>
              </a:rPr>
            </a:br>
            <a:endParaRPr lang="he-IL" sz="4000" dirty="0"/>
          </a:p>
        </p:txBody>
      </p:sp>
      <p:sp>
        <p:nvSpPr>
          <p:cNvPr id="2" name="מלבן 1"/>
          <p:cNvSpPr/>
          <p:nvPr/>
        </p:nvSpPr>
        <p:spPr>
          <a:xfrm>
            <a:off x="611561" y="4941946"/>
            <a:ext cx="81056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85"/>
              </a:spcBef>
              <a:spcAft>
                <a:spcPts val="285"/>
              </a:spcAft>
              <a:tabLst>
                <a:tab pos="736600" algn="l"/>
              </a:tabLst>
            </a:pPr>
            <a:r>
              <a:rPr lang="he-IL" sz="3200" b="1" dirty="0"/>
              <a:t>לְפי אֵיזֶה מִשפָּט אֶפשָׁר לְהָבין שֶׁהיְלָדים חיפְּשׂוּ </a:t>
            </a:r>
            <a:br>
              <a:rPr lang="he-IL" sz="3200" b="1" dirty="0"/>
            </a:br>
            <a:r>
              <a:rPr lang="he-IL" sz="3200" b="1" dirty="0"/>
              <a:t>מַתָנָה בְּמֶשֶׁך זמַן רַב?</a:t>
            </a:r>
          </a:p>
        </p:txBody>
      </p:sp>
    </p:spTree>
    <p:extLst>
      <p:ext uri="{BB962C8B-B14F-4D97-AF65-F5344CB8AC3E}">
        <p14:creationId xmlns:p14="http://schemas.microsoft.com/office/powerpoint/2010/main" val="93364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489581" y="836712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000" dirty="0" smtClean="0">
                <a:ea typeface="Times New Roman"/>
                <a:cs typeface="David"/>
              </a:rPr>
              <a:t>הֵם מִתיַישבים לָנוּחַ עַל סַפסָל </a:t>
            </a:r>
            <a:r>
              <a:rPr lang="he-IL" sz="4000" dirty="0" smtClean="0">
                <a:solidFill>
                  <a:srgbClr val="0070C0"/>
                </a:solidFill>
                <a:ea typeface="Times New Roman"/>
                <a:cs typeface="David"/>
              </a:rPr>
              <a:t>ב</a:t>
            </a:r>
            <a:r>
              <a:rPr lang="he-IL" sz="4000" dirty="0" smtClean="0">
                <a:ea typeface="Times New Roman"/>
                <a:cs typeface="David"/>
              </a:rPr>
              <a:t>ַּ</a:t>
            </a:r>
            <a:r>
              <a:rPr lang="he-IL" sz="4000" dirty="0" smtClean="0">
                <a:solidFill>
                  <a:srgbClr val="0070C0"/>
                </a:solidFill>
                <a:ea typeface="Times New Roman"/>
                <a:cs typeface="David"/>
              </a:rPr>
              <a:t>שְׂדֵרָה</a:t>
            </a:r>
            <a:r>
              <a:rPr lang="he-IL" sz="4000" dirty="0" smtClean="0">
                <a:ea typeface="Times New Roman"/>
                <a:cs typeface="David"/>
              </a:rPr>
              <a:t>.</a:t>
            </a:r>
          </a:p>
          <a:p>
            <a:r>
              <a:rPr lang="he-IL" sz="4000" dirty="0" smtClean="0">
                <a:ea typeface="Times New Roman"/>
                <a:cs typeface="David"/>
              </a:rPr>
              <a:t> </a:t>
            </a:r>
            <a:r>
              <a:rPr lang="he-IL" sz="4000" dirty="0">
                <a:ea typeface="Times New Roman"/>
                <a:cs typeface="David"/>
              </a:rPr>
              <a:t/>
            </a:r>
            <a:br>
              <a:rPr lang="he-IL" sz="4000" dirty="0">
                <a:ea typeface="Times New Roman"/>
                <a:cs typeface="David"/>
              </a:rPr>
            </a:br>
            <a:r>
              <a:rPr lang="he-IL" sz="4000" dirty="0">
                <a:ea typeface="Times New Roman"/>
                <a:cs typeface="David"/>
              </a:rPr>
              <a:t/>
            </a:r>
            <a:br>
              <a:rPr lang="he-IL" sz="4000" dirty="0">
                <a:ea typeface="Times New Roman"/>
                <a:cs typeface="David"/>
              </a:rPr>
            </a:br>
            <a:endParaRPr lang="he-IL" sz="4000" dirty="0"/>
          </a:p>
        </p:txBody>
      </p:sp>
      <p:sp>
        <p:nvSpPr>
          <p:cNvPr id="5" name="מלבן 4"/>
          <p:cNvSpPr/>
          <p:nvPr/>
        </p:nvSpPr>
        <p:spPr>
          <a:xfrm>
            <a:off x="3386775" y="1844824"/>
            <a:ext cx="4624984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200" b="1" dirty="0">
                <a:solidFill>
                  <a:srgbClr val="0070C0"/>
                </a:solidFill>
              </a:rPr>
              <a:t>הַמִּלָּה שְׂדֵרָה הִיא סוּג שֶׁל:</a:t>
            </a:r>
          </a:p>
          <a:p>
            <a:r>
              <a:rPr lang="he-IL" sz="3200" b="1" dirty="0">
                <a:solidFill>
                  <a:srgbClr val="0070C0"/>
                </a:solidFill>
              </a:rPr>
              <a:t>א. </a:t>
            </a:r>
            <a:r>
              <a:rPr lang="he-IL" sz="3200" b="1" dirty="0" err="1">
                <a:solidFill>
                  <a:srgbClr val="0070C0"/>
                </a:solidFill>
              </a:rPr>
              <a:t>בִּטּוּי</a:t>
            </a:r>
            <a:r>
              <a:rPr lang="he-IL" sz="3200" b="1" dirty="0">
                <a:solidFill>
                  <a:srgbClr val="0070C0"/>
                </a:solidFill>
              </a:rPr>
              <a:t> זְמַן</a:t>
            </a:r>
          </a:p>
          <a:p>
            <a:r>
              <a:rPr lang="he-IL" sz="3200" b="1" dirty="0">
                <a:solidFill>
                  <a:srgbClr val="0070C0"/>
                </a:solidFill>
              </a:rPr>
              <a:t>ב. מָקוֹם</a:t>
            </a:r>
          </a:p>
          <a:p>
            <a:r>
              <a:rPr lang="he-IL" sz="3200" b="1" dirty="0">
                <a:solidFill>
                  <a:srgbClr val="0070C0"/>
                </a:solidFill>
              </a:rPr>
              <a:t>ג. דְּמוּת</a:t>
            </a:r>
          </a:p>
          <a:p>
            <a:r>
              <a:rPr lang="he-IL" sz="3200" b="1" dirty="0">
                <a:solidFill>
                  <a:srgbClr val="0070C0"/>
                </a:solidFill>
              </a:rPr>
              <a:t>ד. חֵפֶץ</a:t>
            </a:r>
          </a:p>
        </p:txBody>
      </p:sp>
      <p:sp>
        <p:nvSpPr>
          <p:cNvPr id="6" name="מלבן 5"/>
          <p:cNvSpPr/>
          <p:nvPr/>
        </p:nvSpPr>
        <p:spPr>
          <a:xfrm>
            <a:off x="5464141" y="4615299"/>
            <a:ext cx="24945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200" b="1" dirty="0">
                <a:solidFill>
                  <a:srgbClr val="0070C0"/>
                </a:solidFill>
              </a:rPr>
              <a:t>כֵּיצַד יְדַעְתֶּם?</a:t>
            </a:r>
            <a:endParaRPr lang="he-IL" sz="2000" dirty="0"/>
          </a:p>
        </p:txBody>
      </p:sp>
      <p:sp>
        <p:nvSpPr>
          <p:cNvPr id="8" name="מלבן 7"/>
          <p:cNvSpPr/>
          <p:nvPr/>
        </p:nvSpPr>
        <p:spPr>
          <a:xfrm>
            <a:off x="3090556" y="5445224"/>
            <a:ext cx="48109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  <a:hlinkClick r:id="rId2" action="ppaction://hlinksldjump"/>
              </a:rPr>
              <a:t>פֵּרוּשׁ הַמִּלָּה שְׂדֵרָה</a:t>
            </a:r>
            <a:r>
              <a:rPr lang="he-IL" sz="4000" dirty="0" smtClean="0">
                <a:solidFill>
                  <a:prstClr val="black"/>
                </a:solidFill>
                <a:ea typeface="Times New Roman"/>
                <a:cs typeface="David"/>
                <a:hlinkClick r:id="rId2" action="ppaction://hlinksldjump"/>
              </a:rPr>
              <a:t> </a:t>
            </a:r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(</a:t>
            </a:r>
            <a:r>
              <a:rPr lang="he-IL" sz="4000" dirty="0" smtClean="0">
                <a:solidFill>
                  <a:prstClr val="black"/>
                </a:solidFill>
                <a:ea typeface="Times New Roman"/>
                <a:cs typeface="David"/>
              </a:rPr>
              <a:t>לַחֲצוּ)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4428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783843" y="836712"/>
            <a:ext cx="74888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לֹא רָחוֹק מִשָׁם עוֹמֵד צַלָם. היְלָדים העֲיֵיפים אֵינָם רוֹאים אוֹתוֹ, אֲבָל הצַלָם רוֹאֶה אוֹתָם, מְחַיֵיך וְלוֹחֵץ עַל כַּפתוֹר המַצלֵמָה.</a:t>
            </a:r>
          </a:p>
        </p:txBody>
      </p:sp>
    </p:spTree>
    <p:extLst>
      <p:ext uri="{BB962C8B-B14F-4D97-AF65-F5344CB8AC3E}">
        <p14:creationId xmlns:p14="http://schemas.microsoft.com/office/powerpoint/2010/main" val="286538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467544" y="980728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000" dirty="0">
                <a:ea typeface="Times New Roman"/>
                <a:cs typeface="David"/>
              </a:rPr>
              <a:t>"היא נֶהֱדֶרֶת!" הוּא צוֹחֵק וּמַראֶה לָהֶם אֶת </a:t>
            </a:r>
            <a:r>
              <a:rPr lang="he-IL" sz="4000" dirty="0" smtClean="0">
                <a:ea typeface="Times New Roman"/>
                <a:cs typeface="David"/>
              </a:rPr>
              <a:t>  </a:t>
            </a:r>
          </a:p>
          <a:p>
            <a:r>
              <a:rPr lang="he-IL" sz="4000" dirty="0">
                <a:ea typeface="Times New Roman"/>
                <a:cs typeface="David"/>
              </a:rPr>
              <a:t> </a:t>
            </a:r>
            <a:r>
              <a:rPr lang="he-IL" sz="4000" dirty="0" smtClean="0">
                <a:ea typeface="Times New Roman"/>
                <a:cs typeface="David"/>
              </a:rPr>
              <a:t>התמוּנָה </a:t>
            </a:r>
            <a:r>
              <a:rPr lang="he-IL" sz="4000" dirty="0">
                <a:ea typeface="Times New Roman"/>
                <a:cs typeface="David"/>
              </a:rPr>
              <a:t>שֶׁצילֵם.</a:t>
            </a:r>
            <a:br>
              <a:rPr lang="he-IL" sz="4000" dirty="0">
                <a:ea typeface="Times New Roman"/>
                <a:cs typeface="David"/>
              </a:rPr>
            </a:br>
            <a:r>
              <a:rPr lang="he-IL" sz="4000" dirty="0" smtClean="0">
                <a:ea typeface="Times New Roman"/>
                <a:cs typeface="David"/>
              </a:rPr>
              <a:t> </a:t>
            </a:r>
            <a:endParaRPr lang="he-IL" sz="4000" dirty="0">
              <a:ea typeface="Times New Roman"/>
              <a:cs typeface="David"/>
            </a:endParaRPr>
          </a:p>
          <a:p>
            <a:endParaRPr lang="he-IL" sz="4000" dirty="0" smtClean="0">
              <a:ea typeface="Times New Roman"/>
              <a:cs typeface="David"/>
            </a:endParaRPr>
          </a:p>
          <a:p>
            <a:endParaRPr lang="he-IL" sz="4000" dirty="0" smtClean="0">
              <a:ea typeface="Times New Roman"/>
              <a:cs typeface="David"/>
            </a:endParaRPr>
          </a:p>
          <a:p>
            <a:endParaRPr lang="he-IL" sz="4000" dirty="0">
              <a:ea typeface="Times New Roman"/>
              <a:cs typeface="David"/>
            </a:endParaRPr>
          </a:p>
          <a:p>
            <a:r>
              <a:rPr lang="he-IL" sz="4000" dirty="0">
                <a:ea typeface="Times New Roman"/>
                <a:cs typeface="David"/>
              </a:rPr>
              <a:t/>
            </a:r>
            <a:br>
              <a:rPr lang="he-IL" sz="4000" dirty="0">
                <a:ea typeface="Times New Roman"/>
                <a:cs typeface="David"/>
              </a:rPr>
            </a:br>
            <a:endParaRPr lang="he-IL" sz="4000" dirty="0"/>
          </a:p>
        </p:txBody>
      </p:sp>
      <p:sp>
        <p:nvSpPr>
          <p:cNvPr id="2" name="מלבן 1"/>
          <p:cNvSpPr/>
          <p:nvPr/>
        </p:nvSpPr>
        <p:spPr>
          <a:xfrm>
            <a:off x="7596336" y="1052736"/>
            <a:ext cx="792088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5076056" y="1052736"/>
            <a:ext cx="792088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/>
          <p:cNvSpPr/>
          <p:nvPr/>
        </p:nvSpPr>
        <p:spPr>
          <a:xfrm>
            <a:off x="1691680" y="1038672"/>
            <a:ext cx="792088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2"/>
          <p:cNvSpPr/>
          <p:nvPr/>
        </p:nvSpPr>
        <p:spPr>
          <a:xfrm>
            <a:off x="6134096" y="2626546"/>
            <a:ext cx="2820003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70C0"/>
                </a:solidFill>
              </a:rPr>
              <a:t>לְמִי/ לְמָה </a:t>
            </a:r>
            <a:r>
              <a:rPr lang="he-IL" sz="2800" b="1" dirty="0" err="1">
                <a:solidFill>
                  <a:srgbClr val="0070C0"/>
                </a:solidFill>
              </a:rPr>
              <a:t>הַכַּוָּנָה</a:t>
            </a:r>
            <a:r>
              <a:rPr lang="he-IL" sz="2800" b="1" dirty="0">
                <a:solidFill>
                  <a:srgbClr val="0070C0"/>
                </a:solidFill>
              </a:rPr>
              <a:t> </a:t>
            </a:r>
          </a:p>
          <a:p>
            <a:r>
              <a:rPr lang="he-IL" sz="2800" b="1" dirty="0">
                <a:solidFill>
                  <a:srgbClr val="0070C0"/>
                </a:solidFill>
              </a:rPr>
              <a:t>בַּמִּלָּה הִיא? </a:t>
            </a:r>
          </a:p>
          <a:p>
            <a:r>
              <a:rPr lang="he-IL" sz="2800" b="1" dirty="0" err="1">
                <a:solidFill>
                  <a:srgbClr val="0070C0"/>
                </a:solidFill>
              </a:rPr>
              <a:t>הַכַּוָּנָה</a:t>
            </a:r>
            <a:r>
              <a:rPr lang="he-IL" sz="2800" b="1" dirty="0">
                <a:solidFill>
                  <a:srgbClr val="0070C0"/>
                </a:solidFill>
              </a:rPr>
              <a:t> </a:t>
            </a:r>
            <a:r>
              <a:rPr lang="he-IL" sz="2800" b="1" dirty="0" smtClean="0">
                <a:solidFill>
                  <a:srgbClr val="0070C0"/>
                </a:solidFill>
              </a:rPr>
              <a:t>לַתְּמוּנָה</a:t>
            </a:r>
            <a:r>
              <a:rPr lang="he-IL" sz="2800" b="1" dirty="0">
                <a:solidFill>
                  <a:srgbClr val="0070C0"/>
                </a:solidFill>
              </a:rPr>
              <a:t>.</a:t>
            </a:r>
            <a:endParaRPr lang="he-IL" sz="2800" dirty="0">
              <a:solidFill>
                <a:srgbClr val="0070C0"/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3310211" y="2636912"/>
            <a:ext cx="284404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70C0"/>
                </a:solidFill>
              </a:rPr>
              <a:t>לְמִי/ לְמָה </a:t>
            </a:r>
            <a:r>
              <a:rPr lang="he-IL" sz="2800" b="1" dirty="0" err="1">
                <a:solidFill>
                  <a:srgbClr val="0070C0"/>
                </a:solidFill>
              </a:rPr>
              <a:t>הַכַּוָּנָה</a:t>
            </a:r>
            <a:r>
              <a:rPr lang="he-IL" sz="2800" b="1" dirty="0">
                <a:solidFill>
                  <a:srgbClr val="0070C0"/>
                </a:solidFill>
              </a:rPr>
              <a:t> </a:t>
            </a:r>
          </a:p>
          <a:p>
            <a:r>
              <a:rPr lang="he-IL" sz="2800" b="1" dirty="0">
                <a:solidFill>
                  <a:srgbClr val="0070C0"/>
                </a:solidFill>
              </a:rPr>
              <a:t>בַּמִּלָּה הוּא? </a:t>
            </a:r>
          </a:p>
          <a:p>
            <a:r>
              <a:rPr lang="he-IL" sz="2800" b="1" dirty="0" err="1">
                <a:solidFill>
                  <a:srgbClr val="0070C0"/>
                </a:solidFill>
              </a:rPr>
              <a:t>הַכַּוָּנָה</a:t>
            </a:r>
            <a:r>
              <a:rPr lang="he-IL" sz="2800" b="1" dirty="0">
                <a:solidFill>
                  <a:srgbClr val="0070C0"/>
                </a:solidFill>
              </a:rPr>
              <a:t> לַצַּלָּם.</a:t>
            </a:r>
            <a:endParaRPr lang="he-IL" sz="2800" dirty="0">
              <a:solidFill>
                <a:srgbClr val="0070C0"/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130520" y="2607574"/>
            <a:ext cx="324640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dirty="0">
                <a:solidFill>
                  <a:srgbClr val="0070C0"/>
                </a:solidFill>
              </a:rPr>
              <a:t>לְמִי/ לְמָה </a:t>
            </a:r>
            <a:r>
              <a:rPr lang="he-IL" sz="2800" b="1" dirty="0" err="1">
                <a:solidFill>
                  <a:srgbClr val="0070C0"/>
                </a:solidFill>
              </a:rPr>
              <a:t>הַכַּוָּנָה</a:t>
            </a:r>
            <a:r>
              <a:rPr lang="he-IL" sz="2800" b="1" dirty="0">
                <a:solidFill>
                  <a:srgbClr val="0070C0"/>
                </a:solidFill>
              </a:rPr>
              <a:t> </a:t>
            </a:r>
          </a:p>
          <a:p>
            <a:r>
              <a:rPr lang="he-IL" sz="2800" b="1" dirty="0">
                <a:solidFill>
                  <a:srgbClr val="0070C0"/>
                </a:solidFill>
              </a:rPr>
              <a:t>בַּמִּלָּה לָהֶם? </a:t>
            </a:r>
            <a:endParaRPr lang="he-IL" sz="2800" b="1" dirty="0" smtClean="0">
              <a:solidFill>
                <a:srgbClr val="0070C0"/>
              </a:solidFill>
            </a:endParaRPr>
          </a:p>
          <a:p>
            <a:r>
              <a:rPr lang="he-IL" sz="2800" b="1" dirty="0">
                <a:solidFill>
                  <a:srgbClr val="0070C0"/>
                </a:solidFill>
              </a:rPr>
              <a:t>לְאָסְנַת, יוּבַל </a:t>
            </a:r>
            <a:r>
              <a:rPr lang="he-IL" sz="2800" b="1" dirty="0" err="1" smtClean="0">
                <a:solidFill>
                  <a:srgbClr val="0070C0"/>
                </a:solidFill>
              </a:rPr>
              <a:t>וְאִמָּא</a:t>
            </a:r>
            <a:r>
              <a:rPr lang="he-IL" sz="2800" b="1" dirty="0" smtClean="0">
                <a:solidFill>
                  <a:srgbClr val="0070C0"/>
                </a:solidFill>
              </a:rPr>
              <a:t>.</a:t>
            </a:r>
            <a:endParaRPr lang="he-IL" sz="2800" dirty="0">
              <a:solidFill>
                <a:srgbClr val="0070C0"/>
              </a:solidFill>
            </a:endParaRPr>
          </a:p>
        </p:txBody>
      </p:sp>
      <p:cxnSp>
        <p:nvCxnSpPr>
          <p:cNvPr id="10" name="מחבר חץ ישר 9"/>
          <p:cNvCxnSpPr/>
          <p:nvPr/>
        </p:nvCxnSpPr>
        <p:spPr>
          <a:xfrm>
            <a:off x="8172400" y="1556792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>
            <a:off x="5472100" y="1618811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מחבר חץ ישר 12"/>
          <p:cNvCxnSpPr/>
          <p:nvPr/>
        </p:nvCxnSpPr>
        <p:spPr>
          <a:xfrm>
            <a:off x="2087724" y="1618811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94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683568" y="980728"/>
            <a:ext cx="784887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בָּרֶגַע הרִאשוֹן אָסנַת וְיוּבַל כּוֹעֲסים עַל  </a:t>
            </a:r>
          </a:p>
          <a:p>
            <a:pPr lvl="0"/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 הצַלָם. מָה פִּתאוֹם הוּא צילֵם אוֹתָם בְּלי </a:t>
            </a:r>
          </a:p>
          <a:p>
            <a:pPr lvl="0"/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 שֶׁבִּיקשוּ? אֲבָל מִיד הֵם מְבינים שֶׁזֶה הפִּתרוֹן.</a:t>
            </a:r>
            <a:b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</a:b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637343" y="3917868"/>
            <a:ext cx="7941322" cy="1605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Bef>
                <a:spcPts val="285"/>
              </a:spcBef>
              <a:spcAft>
                <a:spcPts val="285"/>
              </a:spcAft>
              <a:tabLst>
                <a:tab pos="736600" algn="l"/>
              </a:tabLst>
            </a:pPr>
            <a:r>
              <a:rPr lang="he-IL" sz="3200" b="1" dirty="0">
                <a:solidFill>
                  <a:srgbClr val="0070C0"/>
                </a:solidFill>
              </a:rPr>
              <a:t>מַדּוּעַ, בַּהַתְחָלָה, כָּעֲסוּ אָסְנַת וְיוּבַל עַל הַצַּלָּם</a:t>
            </a:r>
            <a:r>
              <a:rPr lang="he-IL" sz="3200" b="1" dirty="0" smtClean="0">
                <a:solidFill>
                  <a:srgbClr val="0070C0"/>
                </a:solidFill>
              </a:rPr>
              <a:t>? </a:t>
            </a:r>
          </a:p>
          <a:p>
            <a:pPr>
              <a:lnSpc>
                <a:spcPts val="2800"/>
              </a:lnSpc>
              <a:spcBef>
                <a:spcPts val="285"/>
              </a:spcBef>
              <a:spcAft>
                <a:spcPts val="285"/>
              </a:spcAft>
              <a:tabLst>
                <a:tab pos="736600" algn="l"/>
              </a:tabLst>
            </a:pPr>
            <a:r>
              <a:rPr lang="he-IL" sz="3200" b="1" dirty="0">
                <a:solidFill>
                  <a:srgbClr val="0070C0"/>
                </a:solidFill>
              </a:rPr>
              <a:t>הַאִם גַּם אַתֶּם הֱיִיתֶם כּוֹעֲסִים לוּ גִּלִּיתֶם שֶׁצִּלְּמוּ אֶתְכֶם לְלֹא רְשׁוּתְכֶם? הַסְבִּירוּ.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68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683568" y="90872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אֲבָל מִיד </a:t>
            </a:r>
            <a:r>
              <a:rPr lang="he-IL" sz="4000" b="1" dirty="0">
                <a:solidFill>
                  <a:prstClr val="black"/>
                </a:solidFill>
                <a:ea typeface="Times New Roman"/>
                <a:cs typeface="David"/>
              </a:rPr>
              <a:t>הֵם</a:t>
            </a:r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 מְבינים שֶׁ</a:t>
            </a:r>
            <a:r>
              <a:rPr lang="he-IL" sz="4000" b="1" dirty="0">
                <a:solidFill>
                  <a:prstClr val="black"/>
                </a:solidFill>
                <a:ea typeface="Times New Roman"/>
                <a:cs typeface="David"/>
              </a:rPr>
              <a:t>זֶה</a:t>
            </a:r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 ה</a:t>
            </a:r>
            <a:r>
              <a:rPr lang="he-IL" sz="4000" b="1" dirty="0">
                <a:solidFill>
                  <a:prstClr val="black"/>
                </a:solidFill>
                <a:ea typeface="Times New Roman"/>
                <a:cs typeface="David"/>
              </a:rPr>
              <a:t>פִּתרוֹן</a:t>
            </a:r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.</a:t>
            </a: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839995" y="2276872"/>
            <a:ext cx="81369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אֲבָל מִיד </a:t>
            </a:r>
            <a:r>
              <a:rPr lang="he-IL" sz="4000" dirty="0" smtClean="0">
                <a:solidFill>
                  <a:prstClr val="black"/>
                </a:solidFill>
                <a:ea typeface="Times New Roman"/>
                <a:cs typeface="David"/>
              </a:rPr>
              <a:t>_________________ </a:t>
            </a:r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מְבינים </a:t>
            </a:r>
            <a:r>
              <a:rPr lang="he-IL" sz="4000" dirty="0" smtClean="0">
                <a:solidFill>
                  <a:prstClr val="black"/>
                </a:solidFill>
                <a:ea typeface="Times New Roman"/>
                <a:cs typeface="David"/>
              </a:rPr>
              <a:t>שֶׁ______________ </a:t>
            </a:r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הפִּתרוֹן.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613040" y="4592466"/>
            <a:ext cx="79832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b="1" dirty="0">
                <a:solidFill>
                  <a:srgbClr val="0070C0"/>
                </a:solidFill>
              </a:rPr>
              <a:t>מָה הָיְיתָה הבְּעָיָה שֶׁהיְלָדים רָצוּ לִפתוֹר</a:t>
            </a:r>
            <a:r>
              <a:rPr lang="ar-SA" sz="3600" b="1" dirty="0">
                <a:solidFill>
                  <a:srgbClr val="0070C0"/>
                </a:solidFill>
              </a:rPr>
              <a:t>?</a:t>
            </a:r>
            <a:endParaRPr lang="he-IL" sz="3600" b="1" dirty="0">
              <a:solidFill>
                <a:srgbClr val="0070C0"/>
              </a:solidFill>
            </a:endParaRPr>
          </a:p>
        </p:txBody>
      </p:sp>
      <p:cxnSp>
        <p:nvCxnSpPr>
          <p:cNvPr id="7" name="מחבר חץ ישר 6"/>
          <p:cNvCxnSpPr/>
          <p:nvPr/>
        </p:nvCxnSpPr>
        <p:spPr>
          <a:xfrm flipH="1">
            <a:off x="6444208" y="1616606"/>
            <a:ext cx="288032" cy="8042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/>
          <p:cNvCxnSpPr/>
          <p:nvPr/>
        </p:nvCxnSpPr>
        <p:spPr>
          <a:xfrm>
            <a:off x="4355976" y="1616606"/>
            <a:ext cx="3024336" cy="1524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>
          <a:xfrm>
            <a:off x="4463988" y="3584354"/>
            <a:ext cx="1188132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2320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7325" y="980728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3600" dirty="0">
                <a:ea typeface="Times New Roman"/>
                <a:cs typeface="David"/>
              </a:rPr>
              <a:t>התמוּנָה שֶׁלָהֶם תִהְיֶה מַתנַת יוֹם הוּלֶדֶת לְאַבָּא!</a:t>
            </a:r>
            <a:br>
              <a:rPr lang="he-IL" sz="3600" dirty="0">
                <a:ea typeface="Times New Roman"/>
                <a:cs typeface="David"/>
              </a:rPr>
            </a:br>
            <a:r>
              <a:rPr lang="he-IL" sz="3600" dirty="0">
                <a:ea typeface="Times New Roman"/>
                <a:cs typeface="David"/>
              </a:rPr>
              <a:t>"נָכין לָה מִסגֶרֶת וְניתֵן לְאַבָּא, שֶׁיַעֲמיד אוֹתָה עַל השוּלחָן </a:t>
            </a:r>
            <a:r>
              <a:rPr lang="he-IL" sz="3600" dirty="0" smtClean="0">
                <a:ea typeface="Times New Roman"/>
                <a:cs typeface="David"/>
              </a:rPr>
              <a:t>שֶׁלוֹ</a:t>
            </a:r>
            <a:r>
              <a:rPr lang="he-IL" sz="3600" dirty="0">
                <a:ea typeface="Times New Roman"/>
                <a:cs typeface="David"/>
              </a:rPr>
              <a:t>. כָּך נִהְיֶה אִתוֹ גַם בָּעֲבוֹדָה, וְהוּא לֹא יִתגַעֲגֵעַ אֵלֵינוּ </a:t>
            </a:r>
            <a:r>
              <a:rPr lang="he-IL" sz="3600" dirty="0" smtClean="0">
                <a:ea typeface="Times New Roman"/>
                <a:cs typeface="David"/>
              </a:rPr>
              <a:t>כָּל </a:t>
            </a:r>
            <a:r>
              <a:rPr lang="he-IL" sz="3600" dirty="0">
                <a:ea typeface="Times New Roman"/>
                <a:cs typeface="David"/>
              </a:rPr>
              <a:t>כָּך", אוֹמֵר יוּבַל.</a:t>
            </a:r>
            <a:br>
              <a:rPr lang="he-IL" sz="3600" dirty="0">
                <a:ea typeface="Times New Roman"/>
                <a:cs typeface="David"/>
              </a:rPr>
            </a:br>
            <a:r>
              <a:rPr lang="he-IL" sz="3600" dirty="0">
                <a:ea typeface="Times New Roman"/>
                <a:cs typeface="David"/>
              </a:rPr>
              <a:t/>
            </a:r>
            <a:br>
              <a:rPr lang="he-IL" sz="3600" dirty="0">
                <a:ea typeface="Times New Roman"/>
                <a:cs typeface="David"/>
              </a:rPr>
            </a:br>
            <a:r>
              <a:rPr lang="he-IL" sz="3600" dirty="0">
                <a:ea typeface="Times New Roman"/>
                <a:cs typeface="David"/>
              </a:rPr>
              <a:t/>
            </a:r>
            <a:br>
              <a:rPr lang="he-IL" sz="3600" dirty="0">
                <a:ea typeface="Times New Roman"/>
                <a:cs typeface="David"/>
              </a:rPr>
            </a:b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34607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-252536" y="188640"/>
            <a:ext cx="8712968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</a:pPr>
            <a:endParaRPr lang="he-IL" sz="4000" dirty="0" smtClean="0">
              <a:solidFill>
                <a:prstClr val="black"/>
              </a:solidFill>
              <a:ea typeface="Times New Roman"/>
              <a:cs typeface="David"/>
            </a:endParaRPr>
          </a:p>
          <a:p>
            <a:pPr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</a:pPr>
            <a:r>
              <a:rPr lang="he-IL" sz="4000" dirty="0" smtClean="0">
                <a:solidFill>
                  <a:prstClr val="black"/>
                </a:solidFill>
                <a:ea typeface="Times New Roman"/>
                <a:cs typeface="David"/>
              </a:rPr>
              <a:t>אַבָּא </a:t>
            </a:r>
            <a:r>
              <a:rPr lang="he-IL" sz="4000" dirty="0">
                <a:solidFill>
                  <a:srgbClr val="0070C0"/>
                </a:solidFill>
                <a:ea typeface="Times New Roman"/>
                <a:cs typeface="David"/>
              </a:rPr>
              <a:t>מִתגַעֲגֵעַ</a:t>
            </a:r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 מְאוֹד לַיְלָדים </a:t>
            </a:r>
            <a:r>
              <a:rPr lang="he-IL" sz="4000" dirty="0" err="1">
                <a:solidFill>
                  <a:prstClr val="black"/>
                </a:solidFill>
                <a:ea typeface="Times New Roman"/>
                <a:cs typeface="David"/>
              </a:rPr>
              <a:t>שׁלו</a:t>
            </a:r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ֹ.</a:t>
            </a:r>
          </a:p>
          <a:p>
            <a:pPr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</a:pPr>
            <a:endParaRPr lang="he-IL" sz="4000" dirty="0" smtClean="0">
              <a:solidFill>
                <a:prstClr val="black"/>
              </a:solidFill>
              <a:ea typeface="Times New Roman"/>
              <a:cs typeface="David"/>
            </a:endParaRPr>
          </a:p>
          <a:p>
            <a:pPr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</a:pPr>
            <a:endParaRPr lang="he-IL" sz="4000" dirty="0" smtClean="0">
              <a:solidFill>
                <a:prstClr val="black"/>
              </a:solidFill>
              <a:ea typeface="Times New Roman"/>
              <a:cs typeface="David"/>
            </a:endParaRPr>
          </a:p>
          <a:p>
            <a:pPr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</a:pPr>
            <a:r>
              <a:rPr lang="he-IL" sz="4000" dirty="0" smtClean="0">
                <a:solidFill>
                  <a:prstClr val="black"/>
                </a:solidFill>
                <a:ea typeface="Times New Roman"/>
                <a:cs typeface="David"/>
              </a:rPr>
              <a:t>כָּך </a:t>
            </a:r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נִהְיֶה אִתוֹ גַם בָּעֲבוֹדָה, וְהוּא לֹא </a:t>
            </a:r>
            <a:r>
              <a:rPr lang="he-IL" sz="4000" dirty="0" smtClean="0">
                <a:solidFill>
                  <a:prstClr val="black"/>
                </a:solidFill>
                <a:ea typeface="Times New Roman"/>
                <a:cs typeface="David"/>
              </a:rPr>
              <a:t>______אֵלֵינוּ </a:t>
            </a:r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כָּל כָּך</a:t>
            </a:r>
            <a:r>
              <a:rPr lang="he-IL" sz="4000" dirty="0" smtClean="0">
                <a:solidFill>
                  <a:prstClr val="black"/>
                </a:solidFill>
                <a:ea typeface="Times New Roman"/>
                <a:cs typeface="David"/>
              </a:rPr>
              <a:t>"</a:t>
            </a:r>
            <a:r>
              <a:rPr lang="he-IL" sz="4000" dirty="0">
                <a:ea typeface="Times New Roman"/>
                <a:cs typeface="David"/>
              </a:rPr>
              <a:t/>
            </a:r>
            <a:br>
              <a:rPr lang="he-IL" sz="4000" dirty="0">
                <a:ea typeface="Times New Roman"/>
                <a:cs typeface="David"/>
              </a:rPr>
            </a:br>
            <a:r>
              <a:rPr lang="he-IL" sz="4000" dirty="0">
                <a:ea typeface="Times New Roman"/>
                <a:cs typeface="David"/>
              </a:rPr>
              <a:t/>
            </a:r>
            <a:br>
              <a:rPr lang="he-IL" sz="4000" dirty="0">
                <a:ea typeface="Times New Roman"/>
                <a:cs typeface="David"/>
              </a:rPr>
            </a:br>
            <a:r>
              <a:rPr lang="he-IL" sz="4000" dirty="0">
                <a:ea typeface="Times New Roman"/>
                <a:cs typeface="David"/>
              </a:rPr>
              <a:t/>
            </a:r>
            <a:br>
              <a:rPr lang="he-IL" sz="4000" dirty="0">
                <a:ea typeface="Times New Roman"/>
                <a:cs typeface="David"/>
              </a:rPr>
            </a:br>
            <a:endParaRPr lang="he-IL" sz="4000" dirty="0"/>
          </a:p>
        </p:txBody>
      </p:sp>
      <p:sp>
        <p:nvSpPr>
          <p:cNvPr id="2" name="מלבן 1"/>
          <p:cNvSpPr/>
          <p:nvPr/>
        </p:nvSpPr>
        <p:spPr>
          <a:xfrm>
            <a:off x="5940152" y="1556792"/>
            <a:ext cx="1584176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2"/>
          <p:cNvSpPr/>
          <p:nvPr/>
        </p:nvSpPr>
        <p:spPr>
          <a:xfrm>
            <a:off x="3491880" y="620688"/>
            <a:ext cx="45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b="1" dirty="0" err="1">
                <a:solidFill>
                  <a:srgbClr val="0070C0"/>
                </a:solidFill>
              </a:rPr>
              <a:t>בִּתְחִלַּת</a:t>
            </a:r>
            <a:r>
              <a:rPr lang="he-IL" sz="2800" b="1" dirty="0">
                <a:solidFill>
                  <a:srgbClr val="0070C0"/>
                </a:solidFill>
              </a:rPr>
              <a:t> הַסִּפּוּר כָּתוּב:</a:t>
            </a:r>
          </a:p>
        </p:txBody>
      </p:sp>
      <p:sp>
        <p:nvSpPr>
          <p:cNvPr id="6" name="מלבן 5"/>
          <p:cNvSpPr/>
          <p:nvPr/>
        </p:nvSpPr>
        <p:spPr>
          <a:xfrm>
            <a:off x="1872208" y="2926358"/>
            <a:ext cx="65882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b="1" dirty="0">
                <a:solidFill>
                  <a:srgbClr val="0070C0"/>
                </a:solidFill>
              </a:rPr>
              <a:t>מִצְאוּ בְּסוֹף הַסִּפּוּר מִלָּה מֵאוֹתָהּ מִשְׁפַּחַת מִלִּים שֶׁל הַמִּלָּה הַמְּסֻמֶּנֶת וְהַשְׁלִימוּ:</a:t>
            </a:r>
          </a:p>
        </p:txBody>
      </p:sp>
    </p:spTree>
    <p:extLst>
      <p:ext uri="{BB962C8B-B14F-4D97-AF65-F5344CB8AC3E}">
        <p14:creationId xmlns:p14="http://schemas.microsoft.com/office/powerpoint/2010/main" val="112417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-252536" y="188640"/>
            <a:ext cx="8712968" cy="6955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</a:pPr>
            <a:endParaRPr lang="he-IL" sz="3600" dirty="0" smtClean="0">
              <a:solidFill>
                <a:prstClr val="black"/>
              </a:solidFill>
              <a:ea typeface="Times New Roman"/>
              <a:cs typeface="David"/>
            </a:endParaRPr>
          </a:p>
          <a:p>
            <a:pPr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</a:pPr>
            <a:r>
              <a:rPr lang="he-IL" sz="3600" dirty="0" smtClean="0">
                <a:solidFill>
                  <a:prstClr val="black"/>
                </a:solidFill>
                <a:ea typeface="Times New Roman"/>
                <a:cs typeface="David"/>
              </a:rPr>
              <a:t>אַבָּא </a:t>
            </a:r>
            <a:r>
              <a:rPr lang="he-IL" sz="3600" dirty="0">
                <a:solidFill>
                  <a:prstClr val="black"/>
                </a:solidFill>
                <a:ea typeface="Times New Roman"/>
                <a:cs typeface="David"/>
              </a:rPr>
              <a:t>מִתגַעֲגֵעַ מְאוֹד לַיְלָדים </a:t>
            </a:r>
            <a:r>
              <a:rPr lang="he-IL" sz="3600" dirty="0" err="1" smtClean="0">
                <a:solidFill>
                  <a:prstClr val="black"/>
                </a:solidFill>
                <a:ea typeface="Times New Roman"/>
                <a:cs typeface="David"/>
              </a:rPr>
              <a:t>שׁלו</a:t>
            </a:r>
            <a:r>
              <a:rPr lang="he-IL" sz="3600" dirty="0" smtClean="0">
                <a:solidFill>
                  <a:prstClr val="black"/>
                </a:solidFill>
                <a:ea typeface="Times New Roman"/>
                <a:cs typeface="David"/>
              </a:rPr>
              <a:t>ֹ.</a:t>
            </a:r>
          </a:p>
          <a:p>
            <a:pPr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</a:pPr>
            <a:endParaRPr lang="he-IL" sz="3600" dirty="0" smtClean="0">
              <a:solidFill>
                <a:prstClr val="black"/>
              </a:solidFill>
              <a:ea typeface="Times New Roman"/>
              <a:cs typeface="David"/>
            </a:endParaRPr>
          </a:p>
          <a:p>
            <a:pPr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</a:pPr>
            <a:r>
              <a:rPr lang="he-IL" sz="3600" dirty="0" smtClean="0">
                <a:solidFill>
                  <a:prstClr val="black"/>
                </a:solidFill>
                <a:ea typeface="Times New Roman"/>
                <a:cs typeface="David"/>
              </a:rPr>
              <a:t>כָּך </a:t>
            </a:r>
            <a:r>
              <a:rPr lang="he-IL" sz="3600" dirty="0">
                <a:solidFill>
                  <a:prstClr val="black"/>
                </a:solidFill>
                <a:ea typeface="Times New Roman"/>
                <a:cs typeface="David"/>
              </a:rPr>
              <a:t>נִהְיֶה אִתוֹ גַם בָּעֲבוֹדָה, וְהוּא לֹא </a:t>
            </a:r>
            <a:r>
              <a:rPr lang="he-IL" sz="3600" dirty="0" smtClean="0">
                <a:solidFill>
                  <a:prstClr val="black"/>
                </a:solidFill>
                <a:ea typeface="Times New Roman"/>
                <a:cs typeface="David"/>
              </a:rPr>
              <a:t>יִתגַעֲגֵעַ</a:t>
            </a:r>
          </a:p>
          <a:p>
            <a:pPr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</a:pPr>
            <a:r>
              <a:rPr lang="he-IL" sz="3600" dirty="0" smtClean="0">
                <a:solidFill>
                  <a:prstClr val="black"/>
                </a:solidFill>
                <a:ea typeface="Times New Roman"/>
                <a:cs typeface="David"/>
              </a:rPr>
              <a:t>אֵלֵינוּ </a:t>
            </a:r>
            <a:r>
              <a:rPr lang="he-IL" sz="3600" dirty="0">
                <a:solidFill>
                  <a:prstClr val="black"/>
                </a:solidFill>
                <a:ea typeface="Times New Roman"/>
                <a:cs typeface="David"/>
              </a:rPr>
              <a:t>כָּל כָּך</a:t>
            </a:r>
            <a:r>
              <a:rPr lang="he-IL" sz="3600" dirty="0" smtClean="0">
                <a:solidFill>
                  <a:prstClr val="black"/>
                </a:solidFill>
                <a:ea typeface="Times New Roman"/>
                <a:cs typeface="David"/>
              </a:rPr>
              <a:t>".</a:t>
            </a:r>
            <a:r>
              <a:rPr lang="he-IL" sz="3600" dirty="0">
                <a:ea typeface="Times New Roman"/>
                <a:cs typeface="David"/>
              </a:rPr>
              <a:t/>
            </a:r>
            <a:br>
              <a:rPr lang="he-IL" sz="3600" dirty="0">
                <a:ea typeface="Times New Roman"/>
                <a:cs typeface="David"/>
              </a:rPr>
            </a:br>
            <a:r>
              <a:rPr lang="he-IL" sz="3600" dirty="0">
                <a:ea typeface="Times New Roman"/>
                <a:cs typeface="David"/>
              </a:rPr>
              <a:t/>
            </a:r>
            <a:br>
              <a:rPr lang="he-IL" sz="3600" dirty="0">
                <a:ea typeface="Times New Roman"/>
                <a:cs typeface="David"/>
              </a:rPr>
            </a:br>
            <a:r>
              <a:rPr lang="he-IL" sz="3600" dirty="0">
                <a:ea typeface="Times New Roman"/>
                <a:cs typeface="David"/>
              </a:rPr>
              <a:t/>
            </a:r>
            <a:br>
              <a:rPr lang="he-IL" sz="3600" dirty="0">
                <a:ea typeface="Times New Roman"/>
                <a:cs typeface="David"/>
              </a:rPr>
            </a:br>
            <a:endParaRPr lang="he-IL" sz="3600" dirty="0"/>
          </a:p>
        </p:txBody>
      </p:sp>
      <p:sp>
        <p:nvSpPr>
          <p:cNvPr id="5" name="מלבן 4"/>
          <p:cNvSpPr/>
          <p:nvPr/>
        </p:nvSpPr>
        <p:spPr>
          <a:xfrm>
            <a:off x="5312438" y="836712"/>
            <a:ext cx="30139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200" b="1" dirty="0">
                <a:solidFill>
                  <a:srgbClr val="0070C0"/>
                </a:solidFill>
              </a:rPr>
              <a:t>בְּשׁוּרָה 3 כָּתוּב: </a:t>
            </a:r>
            <a:endParaRPr lang="he-IL" sz="1600" dirty="0">
              <a:solidFill>
                <a:srgbClr val="0070C0"/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5076796" y="2169730"/>
            <a:ext cx="32496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200" b="1" dirty="0">
                <a:solidFill>
                  <a:srgbClr val="0070C0"/>
                </a:solidFill>
              </a:rPr>
              <a:t>בְּשׁוּרָה 21 כָּתוּב: </a:t>
            </a:r>
            <a:endParaRPr lang="he-IL" sz="1600" dirty="0">
              <a:solidFill>
                <a:srgbClr val="0070C0"/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23528" y="4941168"/>
            <a:ext cx="838081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200" b="1" dirty="0">
                <a:solidFill>
                  <a:srgbClr val="0070C0"/>
                </a:solidFill>
              </a:rPr>
              <a:t>נִתָּן לוֹמַר שֶׁבְּשׁוּרָה 3 מֻצֶּגֶת __________ וּבְשׁוּרָה</a:t>
            </a:r>
          </a:p>
          <a:p>
            <a:r>
              <a:rPr lang="he-IL" sz="3200" b="1" dirty="0">
                <a:solidFill>
                  <a:srgbClr val="0070C0"/>
                </a:solidFill>
              </a:rPr>
              <a:t>21 מֻצָּג ה____________.</a:t>
            </a:r>
            <a:endParaRPr lang="he-IL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91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9022" y="764704"/>
            <a:ext cx="8712968" cy="4008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</a:pPr>
            <a:r>
              <a:rPr lang="he-IL" sz="3600" dirty="0" smtClean="0">
                <a:solidFill>
                  <a:srgbClr val="000000"/>
                </a:solidFill>
                <a:effectLst/>
                <a:latin typeface="DavidMFO"/>
                <a:ea typeface="Times New Roman"/>
                <a:cs typeface="David"/>
              </a:rPr>
              <a:t>וְאָסנַת אוֹמֶרֶת: "עַכשָׁיו יהְיֶה לְאַבָּא יוֹם הוּלֶדֶת שָׂמֵחַ".</a:t>
            </a:r>
            <a:endParaRPr lang="en-US" sz="4400" dirty="0" smtClean="0">
              <a:solidFill>
                <a:srgbClr val="000000"/>
              </a:solidFill>
              <a:effectLst/>
              <a:latin typeface="DavidMFO"/>
              <a:ea typeface="Times New Roman"/>
            </a:endParaRPr>
          </a:p>
          <a:p>
            <a:r>
              <a:rPr lang="he-IL" sz="3600" dirty="0">
                <a:ea typeface="Times New Roman"/>
                <a:cs typeface="David"/>
              </a:rPr>
              <a:t/>
            </a:r>
            <a:br>
              <a:rPr lang="he-IL" sz="3600" dirty="0">
                <a:ea typeface="Times New Roman"/>
                <a:cs typeface="David"/>
              </a:rPr>
            </a:br>
            <a:r>
              <a:rPr lang="he-IL" sz="3600" dirty="0">
                <a:ea typeface="Times New Roman"/>
                <a:cs typeface="David"/>
              </a:rPr>
              <a:t/>
            </a:r>
            <a:br>
              <a:rPr lang="he-IL" sz="3600" dirty="0">
                <a:ea typeface="Times New Roman"/>
                <a:cs typeface="David"/>
              </a:rPr>
            </a:br>
            <a:r>
              <a:rPr lang="he-IL" sz="3600" dirty="0">
                <a:ea typeface="Times New Roman"/>
                <a:cs typeface="David"/>
              </a:rPr>
              <a:t/>
            </a:r>
            <a:br>
              <a:rPr lang="he-IL" sz="3600" dirty="0">
                <a:ea typeface="Times New Roman"/>
                <a:cs typeface="David"/>
              </a:rPr>
            </a:br>
            <a:endParaRPr lang="he-IL" sz="3600" dirty="0"/>
          </a:p>
        </p:txBody>
      </p:sp>
      <p:sp>
        <p:nvSpPr>
          <p:cNvPr id="3" name="מלבן 2"/>
          <p:cNvSpPr/>
          <p:nvPr/>
        </p:nvSpPr>
        <p:spPr>
          <a:xfrm>
            <a:off x="899592" y="3212976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b="1" dirty="0"/>
              <a:t>הַאִם גַם אַתֶם הֲיִיתֶם בּוֹחֲרים בְּמַתָנָה כָּזֹאת לְאַבָּא </a:t>
            </a:r>
            <a:r>
              <a:rPr lang="he-IL" sz="3600" b="1" dirty="0" smtClean="0"/>
              <a:t>אוֹ </a:t>
            </a:r>
            <a:r>
              <a:rPr lang="he-IL" sz="3600" b="1" dirty="0"/>
              <a:t>לְאימָא שֶׁלָכֶם</a:t>
            </a:r>
            <a:r>
              <a:rPr lang="ar-SA" sz="3600" b="1" dirty="0"/>
              <a:t>? </a:t>
            </a:r>
            <a:r>
              <a:rPr lang="he-IL" sz="3600" b="1" dirty="0"/>
              <a:t>הַסְבִּירוּ מַדּוּעַ.</a:t>
            </a:r>
          </a:p>
        </p:txBody>
      </p:sp>
    </p:spTree>
    <p:extLst>
      <p:ext uri="{BB962C8B-B14F-4D97-AF65-F5344CB8AC3E}">
        <p14:creationId xmlns:p14="http://schemas.microsoft.com/office/powerpoint/2010/main" val="374603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קבוצה 5"/>
          <p:cNvGrpSpPr/>
          <p:nvPr/>
        </p:nvGrpSpPr>
        <p:grpSpPr>
          <a:xfrm>
            <a:off x="755576" y="3944382"/>
            <a:ext cx="7884876" cy="1008112"/>
            <a:chOff x="755576" y="3944382"/>
            <a:chExt cx="7884876" cy="1008112"/>
          </a:xfrm>
        </p:grpSpPr>
        <p:sp>
          <p:nvSpPr>
            <p:cNvPr id="8" name="מלבן 7"/>
            <p:cNvSpPr/>
            <p:nvPr/>
          </p:nvSpPr>
          <p:spPr>
            <a:xfrm>
              <a:off x="755576" y="3944382"/>
              <a:ext cx="3240360" cy="50405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/>
            <p:cNvSpPr/>
            <p:nvPr/>
          </p:nvSpPr>
          <p:spPr>
            <a:xfrm>
              <a:off x="3491880" y="4448438"/>
              <a:ext cx="5148572" cy="50405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7" name="מלבן 6"/>
          <p:cNvSpPr/>
          <p:nvPr/>
        </p:nvSpPr>
        <p:spPr>
          <a:xfrm>
            <a:off x="4355976" y="2924944"/>
            <a:ext cx="2592288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7020272" y="2924944"/>
            <a:ext cx="172819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/>
          <p:cNvSpPr/>
          <p:nvPr/>
        </p:nvSpPr>
        <p:spPr>
          <a:xfrm>
            <a:off x="323528" y="2924944"/>
            <a:ext cx="84249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dirty="0">
                <a:ea typeface="Times New Roman"/>
                <a:cs typeface="David"/>
              </a:rPr>
              <a:t>אַבָּא עָסוּק. אַבָּא עָסוּק מְאוֹד.</a:t>
            </a:r>
            <a:br>
              <a:rPr lang="he-IL" sz="3200" dirty="0">
                <a:ea typeface="Times New Roman"/>
                <a:cs typeface="David"/>
              </a:rPr>
            </a:br>
            <a:r>
              <a:rPr lang="he-IL" sz="3200" dirty="0">
                <a:ea typeface="Times New Roman"/>
                <a:cs typeface="David"/>
              </a:rPr>
              <a:t>הוּא הוֹלֵך לָעֲבוֹדָה בַּבּוֹקֶר וְחוֹזֵר בָּעֶרֶב.</a:t>
            </a:r>
            <a:br>
              <a:rPr lang="he-IL" sz="3200" dirty="0">
                <a:ea typeface="Times New Roman"/>
                <a:cs typeface="David"/>
              </a:rPr>
            </a:br>
            <a:r>
              <a:rPr lang="he-IL" sz="3200" dirty="0">
                <a:ea typeface="Times New Roman"/>
                <a:cs typeface="David"/>
              </a:rPr>
              <a:t>אַבָּא מִתגַעֲגֵעַ מְאוֹד לַיְלָדים </a:t>
            </a:r>
            <a:r>
              <a:rPr lang="he-IL" sz="3200" dirty="0" err="1">
                <a:ea typeface="Times New Roman"/>
                <a:cs typeface="David"/>
              </a:rPr>
              <a:t>שׁלו</a:t>
            </a:r>
            <a:r>
              <a:rPr lang="he-IL" sz="3200" dirty="0">
                <a:ea typeface="Times New Roman"/>
                <a:cs typeface="David"/>
              </a:rPr>
              <a:t>ֹ. אַבָּא עָסוּק כּל כּך, עַד </a:t>
            </a:r>
            <a:r>
              <a:rPr lang="he-IL" sz="3200" dirty="0" smtClean="0">
                <a:ea typeface="Times New Roman"/>
                <a:cs typeface="David"/>
              </a:rPr>
              <a:t>שֶׁאֵין </a:t>
            </a:r>
            <a:r>
              <a:rPr lang="he-IL" sz="3200" dirty="0">
                <a:ea typeface="Times New Roman"/>
                <a:cs typeface="David"/>
              </a:rPr>
              <a:t>לוֹ </a:t>
            </a:r>
            <a:r>
              <a:rPr lang="he-IL" sz="3200" dirty="0">
                <a:ea typeface="Times New Roman"/>
                <a:cs typeface="David"/>
                <a:hlinkClick r:id="rId2" action="ppaction://hlinksldjump"/>
              </a:rPr>
              <a:t>פְּנַאי </a:t>
            </a:r>
            <a:r>
              <a:rPr lang="he-IL" sz="3200" dirty="0">
                <a:ea typeface="Times New Roman"/>
                <a:cs typeface="David"/>
              </a:rPr>
              <a:t>לִזכּוֹר דבָרים חֲשוּבים. הוּא אֵינוֹ זוֹכֵר אֲפילוּ </a:t>
            </a:r>
            <a:br>
              <a:rPr lang="he-IL" sz="3200" dirty="0">
                <a:ea typeface="Times New Roman"/>
                <a:cs typeface="David"/>
              </a:rPr>
            </a:br>
            <a:r>
              <a:rPr lang="he-IL" sz="3200" dirty="0">
                <a:ea typeface="Times New Roman"/>
                <a:cs typeface="David"/>
              </a:rPr>
              <a:t>מָתַי יוֹם ההוּלֶדֶת שֶׁלוֹ.</a:t>
            </a:r>
            <a:br>
              <a:rPr lang="he-IL" sz="3200" dirty="0">
                <a:ea typeface="Times New Roman"/>
                <a:cs typeface="David"/>
              </a:rPr>
            </a:br>
            <a:endParaRPr lang="he-IL" sz="3200" dirty="0"/>
          </a:p>
        </p:txBody>
      </p:sp>
      <p:sp>
        <p:nvSpPr>
          <p:cNvPr id="3" name="מלבן 2"/>
          <p:cNvSpPr/>
          <p:nvPr/>
        </p:nvSpPr>
        <p:spPr>
          <a:xfrm>
            <a:off x="759057" y="836712"/>
            <a:ext cx="72362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dirty="0">
                <a:solidFill>
                  <a:srgbClr val="0070C0"/>
                </a:solidFill>
              </a:rPr>
              <a:t>סַמְּנוּ בְּשּׁוּרוֹת 1- 5 אֶת הַמִּשְׁפָּטִים בָּהֶם מוֹפִיעַ הַצֵּרוּף: "אַבָּא עָסוּק".</a:t>
            </a:r>
          </a:p>
          <a:p>
            <a:r>
              <a:rPr lang="he-IL" sz="2400" b="1" dirty="0">
                <a:solidFill>
                  <a:srgbClr val="0070C0"/>
                </a:solidFill>
              </a:rPr>
              <a:t>זִכְרוּ כִּי מִשְׁפָּט כּוֹלֵל אֶת הַמִּלִּים הַמַּתְחִילוֹת </a:t>
            </a:r>
            <a:r>
              <a:rPr lang="he-IL" sz="2400" b="1" dirty="0" smtClean="0">
                <a:solidFill>
                  <a:srgbClr val="0070C0"/>
                </a:solidFill>
              </a:rPr>
              <a:t>לְאַחַר נְקֻדָּה </a:t>
            </a:r>
            <a:r>
              <a:rPr lang="he-IL" sz="2400" b="1" dirty="0">
                <a:solidFill>
                  <a:srgbClr val="0070C0"/>
                </a:solidFill>
              </a:rPr>
              <a:t>בָּהּ </a:t>
            </a:r>
            <a:r>
              <a:rPr lang="he-IL" sz="2400" b="1" dirty="0" err="1">
                <a:solidFill>
                  <a:srgbClr val="0070C0"/>
                </a:solidFill>
              </a:rPr>
              <a:t>מִסְתַּיֵּם</a:t>
            </a:r>
            <a:r>
              <a:rPr lang="he-IL" sz="2400" b="1" dirty="0">
                <a:solidFill>
                  <a:srgbClr val="0070C0"/>
                </a:solidFill>
              </a:rPr>
              <a:t> מִשְׁפָּט קֹדֶם עַד לַנְּקֻדָּה בָּהּ </a:t>
            </a:r>
            <a:r>
              <a:rPr lang="he-IL" sz="2400" b="1" dirty="0" err="1">
                <a:solidFill>
                  <a:srgbClr val="0070C0"/>
                </a:solidFill>
              </a:rPr>
              <a:t>מִסְתַּיֵּם</a:t>
            </a:r>
            <a:r>
              <a:rPr lang="he-IL" sz="2400" b="1" dirty="0">
                <a:solidFill>
                  <a:srgbClr val="0070C0"/>
                </a:solidFill>
              </a:rPr>
              <a:t> הַמִּשְׁפָּט בּוֹ עוֹסְקִים.</a:t>
            </a:r>
          </a:p>
        </p:txBody>
      </p:sp>
    </p:spTree>
    <p:extLst>
      <p:ext uri="{BB962C8B-B14F-4D97-AF65-F5344CB8AC3E}">
        <p14:creationId xmlns:p14="http://schemas.microsoft.com/office/powerpoint/2010/main" val="145420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4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248363" y="764704"/>
            <a:ext cx="69482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b="1" dirty="0">
                <a:solidFill>
                  <a:srgbClr val="FF0000"/>
                </a:solidFill>
              </a:rPr>
              <a:t>שְׂדֵרָה </a:t>
            </a:r>
          </a:p>
          <a:p>
            <a:endParaRPr lang="he-IL" sz="3600" dirty="0"/>
          </a:p>
          <a:p>
            <a:r>
              <a:rPr lang="he-IL" sz="3600" b="1" dirty="0"/>
              <a:t>רְחוֹב רָחָב שֶׁמִּשְּׁנֵי צִדָּיו אוֹ בְּמֶרְכָּזוֹ נְטוּעָה שׁוּרָה שֶׁל עֵצִים.</a:t>
            </a:r>
          </a:p>
        </p:txBody>
      </p:sp>
      <p:pic>
        <p:nvPicPr>
          <p:cNvPr id="1026" name="Picture 2" descr="תוצאת תמונה עבור שדר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356992"/>
            <a:ext cx="4274785" cy="3206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95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323528" y="3614501"/>
            <a:ext cx="6693424" cy="501463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5724128" y="2779101"/>
            <a:ext cx="1008112" cy="501463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1"/>
          <p:cNvSpPr/>
          <p:nvPr/>
        </p:nvSpPr>
        <p:spPr>
          <a:xfrm>
            <a:off x="5511245" y="1680155"/>
            <a:ext cx="31474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dirty="0" smtClean="0">
                <a:ea typeface="Times New Roman"/>
                <a:cs typeface="David"/>
              </a:rPr>
              <a:t>אַבָּא עָסוּק. </a:t>
            </a:r>
            <a:endParaRPr lang="he-IL" sz="3600" dirty="0"/>
          </a:p>
        </p:txBody>
      </p:sp>
      <p:sp>
        <p:nvSpPr>
          <p:cNvPr id="3" name="מלבן 2"/>
          <p:cNvSpPr/>
          <p:nvPr/>
        </p:nvSpPr>
        <p:spPr>
          <a:xfrm>
            <a:off x="4367109" y="2636060"/>
            <a:ext cx="42915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dirty="0" smtClean="0">
                <a:ea typeface="Times New Roman"/>
                <a:cs typeface="David"/>
              </a:rPr>
              <a:t>אַבָּא עָסוּק מְאוֹד.</a:t>
            </a:r>
            <a:endParaRPr lang="he-IL" sz="3600" dirty="0"/>
          </a:p>
        </p:txBody>
      </p:sp>
      <p:sp>
        <p:nvSpPr>
          <p:cNvPr id="4" name="מלבן 3"/>
          <p:cNvSpPr/>
          <p:nvPr/>
        </p:nvSpPr>
        <p:spPr>
          <a:xfrm>
            <a:off x="-1404664" y="3571343"/>
            <a:ext cx="100633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dirty="0" smtClean="0">
                <a:ea typeface="Times New Roman"/>
                <a:cs typeface="David"/>
              </a:rPr>
              <a:t>אַבָּא עָסוּק כּל כּך, עַד שֶׁאֵין לוֹ פְּנַאי לִזכּוֹר דבָרים חֲשוּבים. </a:t>
            </a:r>
            <a:endParaRPr lang="he-IL" sz="3200" dirty="0"/>
          </a:p>
        </p:txBody>
      </p:sp>
      <p:sp>
        <p:nvSpPr>
          <p:cNvPr id="7" name="מלבן 6"/>
          <p:cNvSpPr/>
          <p:nvPr/>
        </p:nvSpPr>
        <p:spPr>
          <a:xfrm>
            <a:off x="780227" y="710990"/>
            <a:ext cx="777338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b="1" dirty="0">
                <a:solidFill>
                  <a:srgbClr val="0070C0"/>
                </a:solidFill>
              </a:rPr>
              <a:t>נָשִׂים לֵב לַמִּלִּים שֶׁנּוֹסְפוּ לַצֵּרוּף: "אַבָּא עָסוּק" בְּכָל מִשְׁפָּט:</a:t>
            </a:r>
          </a:p>
        </p:txBody>
      </p:sp>
      <p:sp>
        <p:nvSpPr>
          <p:cNvPr id="8" name="מלבן 7"/>
          <p:cNvSpPr/>
          <p:nvPr/>
        </p:nvSpPr>
        <p:spPr>
          <a:xfrm>
            <a:off x="1115616" y="4365104"/>
            <a:ext cx="72362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e-IL" sz="2400" b="1" dirty="0"/>
          </a:p>
          <a:p>
            <a:r>
              <a:rPr lang="he-IL" sz="2400" b="1" dirty="0"/>
              <a:t>אֵיזוֹ הִתְפַּתְּחוּת נִתָּן לְזַהוֹת בִּשְׁלֹשֶׁת הַמִּשְׁפָּטִים?</a:t>
            </a:r>
          </a:p>
          <a:p>
            <a:endParaRPr lang="he-IL" sz="2400" b="1" dirty="0" smtClean="0"/>
          </a:p>
          <a:p>
            <a:r>
              <a:rPr lang="he-IL" sz="2400" b="1" dirty="0" smtClean="0"/>
              <a:t>מַדּוּעַ </a:t>
            </a:r>
            <a:r>
              <a:rPr lang="he-IL" sz="2400" b="1" dirty="0"/>
              <a:t>חוֹזֵר הַצֵּרוּף: "אַבָּא עָסוּק" שָׁלוֹשׁ פְּעָמִים בְּאֹפֶן זֶה?</a:t>
            </a:r>
            <a:endParaRPr lang="he-IL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4850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2" grpId="0"/>
      <p:bldP spid="3" grpId="0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683568" y="908720"/>
            <a:ext cx="7488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dirty="0" smtClean="0">
                <a:ea typeface="Times New Roman"/>
                <a:cs typeface="David"/>
              </a:rPr>
              <a:t>במשפט:</a:t>
            </a:r>
          </a:p>
          <a:p>
            <a:r>
              <a:rPr lang="he-IL" sz="3600" dirty="0" smtClean="0">
                <a:ea typeface="Times New Roman"/>
                <a:cs typeface="David"/>
              </a:rPr>
              <a:t>אַבָּא </a:t>
            </a:r>
            <a:r>
              <a:rPr lang="he-IL" sz="3600" dirty="0">
                <a:ea typeface="Times New Roman"/>
                <a:cs typeface="David"/>
              </a:rPr>
              <a:t>עָסוּק כּל כּך, עַד שֶׁאֵין לוֹ </a:t>
            </a:r>
            <a:r>
              <a:rPr lang="he-IL" sz="3600" dirty="0">
                <a:solidFill>
                  <a:srgbClr val="0070C0"/>
                </a:solidFill>
                <a:ea typeface="Times New Roman"/>
                <a:cs typeface="David"/>
              </a:rPr>
              <a:t>פְּנַאי</a:t>
            </a:r>
            <a:r>
              <a:rPr lang="he-IL" sz="3600" dirty="0">
                <a:ea typeface="Times New Roman"/>
                <a:cs typeface="David"/>
              </a:rPr>
              <a:t> לִזכּוֹר דבָרים חֲשוּבים. </a:t>
            </a:r>
            <a:endParaRPr lang="he-IL" sz="3600" dirty="0"/>
          </a:p>
        </p:txBody>
      </p:sp>
      <p:sp>
        <p:nvSpPr>
          <p:cNvPr id="4" name="מלבן 3"/>
          <p:cNvSpPr/>
          <p:nvPr/>
        </p:nvSpPr>
        <p:spPr>
          <a:xfrm>
            <a:off x="3419872" y="32129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sz="3600" b="1" dirty="0">
                <a:solidFill>
                  <a:srgbClr val="0070C0"/>
                </a:solidFill>
              </a:rPr>
              <a:t>מָה פֵּרוּשׁ הַמִּלָּה פְּנַאי?</a:t>
            </a:r>
          </a:p>
        </p:txBody>
      </p:sp>
      <p:sp>
        <p:nvSpPr>
          <p:cNvPr id="5" name="מלבן 4"/>
          <p:cNvSpPr/>
          <p:nvPr/>
        </p:nvSpPr>
        <p:spPr>
          <a:xfrm>
            <a:off x="644736" y="4369459"/>
            <a:ext cx="75664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200" b="1" dirty="0" smtClean="0"/>
              <a:t>פְּנַאי- </a:t>
            </a:r>
            <a:r>
              <a:rPr lang="he-IL" sz="3200" dirty="0" smtClean="0"/>
              <a:t>זְמַן </a:t>
            </a:r>
            <a:r>
              <a:rPr lang="he-IL" sz="3200" dirty="0"/>
              <a:t>פָּנוּי, זְמַן חָפְשִׁי מֵעֲבוֹדָה אוֹ מִלִּמּוּדִים</a:t>
            </a:r>
          </a:p>
        </p:txBody>
      </p:sp>
    </p:spTree>
    <p:extLst>
      <p:ext uri="{BB962C8B-B14F-4D97-AF65-F5344CB8AC3E}">
        <p14:creationId xmlns:p14="http://schemas.microsoft.com/office/powerpoint/2010/main" val="10213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2627784" y="3077344"/>
            <a:ext cx="10081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/>
          <p:cNvSpPr/>
          <p:nvPr/>
        </p:nvSpPr>
        <p:spPr>
          <a:xfrm>
            <a:off x="683568" y="2420888"/>
            <a:ext cx="1224136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1"/>
          <p:cNvSpPr/>
          <p:nvPr/>
        </p:nvSpPr>
        <p:spPr>
          <a:xfrm>
            <a:off x="1475656" y="641754"/>
            <a:ext cx="64442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b="1" dirty="0">
                <a:solidFill>
                  <a:srgbClr val="0070C0"/>
                </a:solidFill>
              </a:rPr>
              <a:t>סַמְּנוּ בְּשׁוּרוֹת 4- 5 </a:t>
            </a:r>
            <a:r>
              <a:rPr lang="he-IL" sz="3200" b="1" dirty="0" smtClean="0">
                <a:solidFill>
                  <a:srgbClr val="0070C0"/>
                </a:solidFill>
              </a:rPr>
              <a:t>שְׁתֵּי מִלִּים </a:t>
            </a:r>
            <a:r>
              <a:rPr lang="he-IL" sz="3200" b="1" dirty="0">
                <a:solidFill>
                  <a:srgbClr val="0070C0"/>
                </a:solidFill>
              </a:rPr>
              <a:t>מֵאוֹתָהּ מִשְׁפַּחַת מִלִּים:</a:t>
            </a:r>
          </a:p>
        </p:txBody>
      </p:sp>
      <p:sp>
        <p:nvSpPr>
          <p:cNvPr id="3" name="מלבן 2"/>
          <p:cNvSpPr/>
          <p:nvPr/>
        </p:nvSpPr>
        <p:spPr>
          <a:xfrm>
            <a:off x="683568" y="2348880"/>
            <a:ext cx="75963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e-IL" sz="4000" dirty="0" smtClean="0">
                <a:solidFill>
                  <a:prstClr val="black"/>
                </a:solidFill>
                <a:ea typeface="Times New Roman"/>
                <a:cs typeface="David"/>
              </a:rPr>
              <a:t>אַבָּא </a:t>
            </a:r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עָסוּק כּל כּך, עַד שֶׁאֵין לוֹ פְּנַאי לִזכּוֹר דבָרים חֲשוּבים. הוּא אֵינוֹ זוֹכֵר אֲפילוּ </a:t>
            </a:r>
            <a:b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</a:br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מָתַי יוֹם ההוּלֶדֶת שֶׁלוֹ.</a:t>
            </a:r>
            <a:b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</a:br>
            <a:endParaRPr lang="he-IL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80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755576" y="3645024"/>
            <a:ext cx="4104456" cy="6629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2"/>
          <p:cNvSpPr/>
          <p:nvPr/>
        </p:nvSpPr>
        <p:spPr>
          <a:xfrm>
            <a:off x="1619672" y="1266568"/>
            <a:ext cx="2808312" cy="6629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1"/>
          <p:cNvSpPr/>
          <p:nvPr/>
        </p:nvSpPr>
        <p:spPr>
          <a:xfrm>
            <a:off x="-126268" y="1113511"/>
            <a:ext cx="882047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עַד </a:t>
            </a:r>
            <a:r>
              <a:rPr lang="he-IL" sz="4000" dirty="0" smtClean="0">
                <a:solidFill>
                  <a:srgbClr val="FF0000"/>
                </a:solidFill>
                <a:ea typeface="Times New Roman"/>
                <a:cs typeface="David"/>
              </a:rPr>
              <a:t>שֶׁאֵין </a:t>
            </a:r>
            <a:r>
              <a:rPr lang="he-IL" sz="4000" dirty="0">
                <a:solidFill>
                  <a:srgbClr val="FF0000"/>
                </a:solidFill>
                <a:ea typeface="Times New Roman"/>
                <a:cs typeface="David"/>
              </a:rPr>
              <a:t>לוֹ פְּנַאי לִזכּוֹר </a:t>
            </a:r>
            <a:r>
              <a:rPr lang="he-IL" sz="4000" dirty="0">
                <a:ea typeface="Times New Roman"/>
                <a:cs typeface="David"/>
              </a:rPr>
              <a:t>דבָרים חֲשוּבים</a:t>
            </a:r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. </a:t>
            </a:r>
            <a:endParaRPr lang="he-IL" sz="4000" dirty="0" smtClean="0">
              <a:solidFill>
                <a:prstClr val="black"/>
              </a:solidFill>
              <a:ea typeface="Times New Roman"/>
              <a:cs typeface="David"/>
            </a:endParaRPr>
          </a:p>
          <a:p>
            <a:endParaRPr lang="he-IL" sz="4000" dirty="0" smtClean="0">
              <a:solidFill>
                <a:prstClr val="black"/>
              </a:solidFill>
              <a:ea typeface="Times New Roman"/>
              <a:cs typeface="David"/>
            </a:endParaRPr>
          </a:p>
          <a:p>
            <a:r>
              <a:rPr lang="he-IL" sz="3200" b="1" dirty="0">
                <a:solidFill>
                  <a:srgbClr val="0070C0"/>
                </a:solidFill>
              </a:rPr>
              <a:t>אֵילוּ "דְּבָרִים חֲשׁוּבִים" אֵין לְאַבָּא פְּנַאי לִזְכֹּר?</a:t>
            </a:r>
          </a:p>
          <a:p>
            <a:endParaRPr lang="he-IL" sz="4000" dirty="0" smtClean="0">
              <a:solidFill>
                <a:prstClr val="black"/>
              </a:solidFill>
              <a:ea typeface="Times New Roman"/>
              <a:cs typeface="David"/>
            </a:endParaRPr>
          </a:p>
          <a:p>
            <a:r>
              <a:rPr lang="he-IL" sz="4000" dirty="0" smtClean="0">
                <a:solidFill>
                  <a:srgbClr val="FF0000"/>
                </a:solidFill>
                <a:ea typeface="Times New Roman"/>
                <a:cs typeface="David"/>
              </a:rPr>
              <a:t>הוּא </a:t>
            </a:r>
            <a:r>
              <a:rPr lang="he-IL" sz="4000" dirty="0">
                <a:solidFill>
                  <a:srgbClr val="FF0000"/>
                </a:solidFill>
                <a:ea typeface="Times New Roman"/>
                <a:cs typeface="David"/>
              </a:rPr>
              <a:t>אֵינוֹ זוֹכֵר </a:t>
            </a:r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אֲפילוּ </a:t>
            </a:r>
            <a:r>
              <a:rPr lang="he-IL" sz="4000" dirty="0" smtClean="0">
                <a:ea typeface="Times New Roman"/>
                <a:cs typeface="David"/>
              </a:rPr>
              <a:t>מָתַי </a:t>
            </a:r>
            <a:r>
              <a:rPr lang="he-IL" sz="4000" dirty="0">
                <a:ea typeface="Times New Roman"/>
                <a:cs typeface="David"/>
              </a:rPr>
              <a:t>יוֹם ההוּלֶדֶת שֶׁלוֹ.</a:t>
            </a:r>
            <a:br>
              <a:rPr lang="he-IL" sz="4000" dirty="0">
                <a:ea typeface="Times New Roman"/>
                <a:cs typeface="David"/>
              </a:rPr>
            </a:b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1619672" y="4869160"/>
            <a:ext cx="61561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e-IL" sz="3200" b="1" dirty="0" smtClean="0">
                <a:solidFill>
                  <a:srgbClr val="0070C0"/>
                </a:solidFill>
              </a:rPr>
              <a:t>"</a:t>
            </a:r>
            <a:r>
              <a:rPr lang="he-IL" sz="3200" b="1" dirty="0">
                <a:solidFill>
                  <a:srgbClr val="0070C0"/>
                </a:solidFill>
              </a:rPr>
              <a:t>דְּבָרִים חֲשׁוּבִים"- הַכְלָלָה</a:t>
            </a:r>
          </a:p>
          <a:p>
            <a:pPr lvl="0"/>
            <a:r>
              <a:rPr lang="he-IL" sz="3200" b="1" dirty="0" smtClean="0">
                <a:solidFill>
                  <a:srgbClr val="0070C0"/>
                </a:solidFill>
              </a:rPr>
              <a:t>"מָתַי </a:t>
            </a:r>
            <a:r>
              <a:rPr lang="he-IL" sz="3200" b="1" dirty="0">
                <a:solidFill>
                  <a:srgbClr val="0070C0"/>
                </a:solidFill>
              </a:rPr>
              <a:t>יוֹם ההוּלֶדֶת שֶׁלוֹ."- פֵּרוּט </a:t>
            </a:r>
          </a:p>
        </p:txBody>
      </p:sp>
    </p:spTree>
    <p:extLst>
      <p:ext uri="{BB962C8B-B14F-4D97-AF65-F5344CB8AC3E}">
        <p14:creationId xmlns:p14="http://schemas.microsoft.com/office/powerpoint/2010/main" val="140029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7562370" y="2441126"/>
            <a:ext cx="936104" cy="5101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2"/>
          <p:cNvSpPr/>
          <p:nvPr/>
        </p:nvSpPr>
        <p:spPr>
          <a:xfrm>
            <a:off x="539551" y="2289560"/>
            <a:ext cx="794567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אֲבָל אָסנַת וְיוּבַל זוֹכרים וְרוֹצים לִקנוֹת לוֹ מַתָנָה.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3779911" y="3585210"/>
            <a:ext cx="2653290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4000" dirty="0" smtClean="0">
                <a:ea typeface="Times New Roman"/>
                <a:cs typeface="David"/>
              </a:rPr>
              <a:t>אַךְ</a:t>
            </a:r>
            <a:r>
              <a:rPr lang="he-IL" sz="4000" dirty="0">
                <a:ea typeface="Times New Roman"/>
                <a:cs typeface="David"/>
              </a:rPr>
              <a:t>, בְּנִגּוּד </a:t>
            </a:r>
            <a:r>
              <a:rPr lang="he-IL" sz="4000" dirty="0" smtClean="0">
                <a:ea typeface="Times New Roman"/>
                <a:cs typeface="David"/>
              </a:rPr>
              <a:t>ל...</a:t>
            </a:r>
            <a:endParaRPr lang="he-IL" sz="4000" dirty="0">
              <a:ea typeface="Times New Roman"/>
              <a:cs typeface="David"/>
            </a:endParaRPr>
          </a:p>
        </p:txBody>
      </p:sp>
      <p:cxnSp>
        <p:nvCxnSpPr>
          <p:cNvPr id="5" name="מחבר חץ ישר 4"/>
          <p:cNvCxnSpPr/>
          <p:nvPr/>
        </p:nvCxnSpPr>
        <p:spPr>
          <a:xfrm flipH="1">
            <a:off x="6012159" y="2951279"/>
            <a:ext cx="1550212" cy="63393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מלבן 5"/>
          <p:cNvSpPr/>
          <p:nvPr/>
        </p:nvSpPr>
        <p:spPr>
          <a:xfrm>
            <a:off x="21644" y="1194281"/>
            <a:ext cx="849847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הוּא אֵינוֹ זוֹכֵר אֲפילוּ </a:t>
            </a:r>
            <a:r>
              <a:rPr lang="he-IL" sz="4000" dirty="0" smtClean="0">
                <a:solidFill>
                  <a:prstClr val="black"/>
                </a:solidFill>
                <a:ea typeface="Times New Roman"/>
                <a:cs typeface="David"/>
              </a:rPr>
              <a:t>מָתַי </a:t>
            </a:r>
            <a: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  <a:t>יוֹם ההוּלֶדֶת שֶׁלוֹ.</a:t>
            </a:r>
            <a:br>
              <a:rPr lang="he-IL" sz="4000" dirty="0">
                <a:solidFill>
                  <a:prstClr val="black"/>
                </a:solidFill>
                <a:ea typeface="Times New Roman"/>
                <a:cs typeface="David"/>
              </a:rPr>
            </a:br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885116" y="4293096"/>
            <a:ext cx="76321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b="1" dirty="0">
                <a:solidFill>
                  <a:srgbClr val="0070C0"/>
                </a:solidFill>
              </a:rPr>
              <a:t>נַסְּחוּ מֵחָדָשׁ אֶת הַמִּשְׁפָּטִים, הִשְׁתַּמְּשׁוּ </a:t>
            </a:r>
            <a:r>
              <a:rPr lang="he-IL" sz="3200" b="1" dirty="0" err="1">
                <a:solidFill>
                  <a:srgbClr val="0070C0"/>
                </a:solidFill>
              </a:rPr>
              <a:t>בְּמִלַּת</a:t>
            </a:r>
            <a:r>
              <a:rPr lang="he-IL" sz="3200" b="1" dirty="0">
                <a:solidFill>
                  <a:srgbClr val="0070C0"/>
                </a:solidFill>
              </a:rPr>
              <a:t> הַקִּשּׁוּר: בְּנִגּוּד לְ...</a:t>
            </a:r>
          </a:p>
        </p:txBody>
      </p:sp>
    </p:spTree>
    <p:extLst>
      <p:ext uri="{BB962C8B-B14F-4D97-AF65-F5344CB8AC3E}">
        <p14:creationId xmlns:p14="http://schemas.microsoft.com/office/powerpoint/2010/main" val="304658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393576" y="1124744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000" dirty="0" smtClean="0">
                <a:ea typeface="Times New Roman"/>
                <a:cs typeface="David"/>
              </a:rPr>
              <a:t>"</a:t>
            </a:r>
            <a:r>
              <a:rPr lang="he-IL" sz="4000" dirty="0">
                <a:ea typeface="Times New Roman"/>
                <a:cs typeface="David"/>
              </a:rPr>
              <a:t>נִקנֶה לוֹ מַתָנָה מְיוּחֶדֶת", אוֹמֶרֶת אָסנַת.</a:t>
            </a:r>
            <a:br>
              <a:rPr lang="he-IL" sz="4000" dirty="0">
                <a:ea typeface="Times New Roman"/>
                <a:cs typeface="David"/>
              </a:rPr>
            </a:br>
            <a:r>
              <a:rPr lang="he-IL" sz="4000" dirty="0">
                <a:ea typeface="Times New Roman"/>
                <a:cs typeface="David"/>
              </a:rPr>
              <a:t>"ניכָּנֵס לְכָל החֲנוּיוֹת וּנְחַפֵּשׂ", אוֹמֵר יוּבַל. </a:t>
            </a:r>
            <a:br>
              <a:rPr lang="he-IL" sz="4000" dirty="0">
                <a:ea typeface="Times New Roman"/>
                <a:cs typeface="David"/>
              </a:rPr>
            </a:br>
            <a:r>
              <a:rPr lang="he-IL" sz="4000" dirty="0">
                <a:ea typeface="Times New Roman"/>
                <a:cs typeface="David"/>
              </a:rPr>
              <a:t>אָסנַת, יוּבַל וְאימָא נוֹסעים לִקנוֹת מַתָנָה.</a:t>
            </a:r>
            <a:br>
              <a:rPr lang="he-IL" sz="4000" dirty="0">
                <a:ea typeface="Times New Roman"/>
                <a:cs typeface="David"/>
              </a:rPr>
            </a:br>
            <a:r>
              <a:rPr lang="he-IL" sz="4000" dirty="0">
                <a:ea typeface="Times New Roman"/>
                <a:cs typeface="David"/>
              </a:rPr>
              <a:t/>
            </a:r>
            <a:br>
              <a:rPr lang="he-IL" sz="4000" dirty="0">
                <a:ea typeface="Times New Roman"/>
                <a:cs typeface="David"/>
              </a:rPr>
            </a:br>
            <a:r>
              <a:rPr lang="he-IL" sz="4000" dirty="0">
                <a:ea typeface="Times New Roman"/>
                <a:cs typeface="David"/>
              </a:rPr>
              <a:t/>
            </a:r>
            <a:br>
              <a:rPr lang="he-IL" sz="4000" dirty="0">
                <a:ea typeface="Times New Roman"/>
                <a:cs typeface="David"/>
              </a:rPr>
            </a:b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413036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415978" y="692696"/>
            <a:ext cx="82089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000" dirty="0" smtClean="0">
                <a:ea typeface="Times New Roman"/>
                <a:cs typeface="David"/>
              </a:rPr>
              <a:t>בַּחֲנוּיוֹת </a:t>
            </a:r>
            <a:r>
              <a:rPr lang="he-IL" sz="4000" dirty="0">
                <a:ea typeface="Times New Roman"/>
                <a:cs typeface="David"/>
              </a:rPr>
              <a:t>יֵש הַרבֵּה דבָרים </a:t>
            </a:r>
            <a:r>
              <a:rPr lang="he-IL" sz="4000" dirty="0" smtClean="0">
                <a:ea typeface="Times New Roman"/>
                <a:cs typeface="David"/>
              </a:rPr>
              <a:t>יָפים – חֲגוֹרוֹת</a:t>
            </a:r>
            <a:r>
              <a:rPr lang="he-IL" sz="4000" dirty="0">
                <a:ea typeface="Times New Roman"/>
                <a:cs typeface="David"/>
              </a:rPr>
              <a:t>, ספָרים, אַרנָקים, וְלַיְלָדים קָשֶׁה לְהַחליט מָה לִקנוֹת</a:t>
            </a:r>
            <a:r>
              <a:rPr lang="he-IL" sz="4000" dirty="0" smtClean="0">
                <a:ea typeface="Times New Roman"/>
                <a:cs typeface="David"/>
              </a:rPr>
              <a:t>.</a:t>
            </a:r>
            <a:r>
              <a:rPr lang="he-IL" sz="4000" dirty="0">
                <a:ea typeface="Times New Roman"/>
                <a:cs typeface="David"/>
              </a:rPr>
              <a:t/>
            </a:r>
            <a:br>
              <a:rPr lang="he-IL" sz="4000" dirty="0">
                <a:ea typeface="Times New Roman"/>
                <a:cs typeface="David"/>
              </a:rPr>
            </a:br>
            <a:r>
              <a:rPr lang="he-IL" sz="4000" dirty="0">
                <a:ea typeface="Times New Roman"/>
                <a:cs typeface="David"/>
              </a:rPr>
              <a:t/>
            </a:r>
            <a:br>
              <a:rPr lang="he-IL" sz="4000" dirty="0">
                <a:ea typeface="Times New Roman"/>
                <a:cs typeface="David"/>
              </a:rPr>
            </a:br>
            <a:endParaRPr lang="he-IL" sz="4000" dirty="0"/>
          </a:p>
        </p:txBody>
      </p:sp>
      <p:cxnSp>
        <p:nvCxnSpPr>
          <p:cNvPr id="6" name="מחבר חץ ישר 5"/>
          <p:cNvCxnSpPr/>
          <p:nvPr/>
        </p:nvCxnSpPr>
        <p:spPr>
          <a:xfrm>
            <a:off x="2899746" y="1124744"/>
            <a:ext cx="0" cy="144016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51202" y="2564904"/>
            <a:ext cx="1901483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3200" b="1" dirty="0"/>
              <a:t>קַו מַפְרִיד </a:t>
            </a:r>
          </a:p>
          <a:p>
            <a:r>
              <a:rPr lang="he-IL" sz="3200" b="1" dirty="0"/>
              <a:t>לְדֻגְמָה:</a:t>
            </a:r>
          </a:p>
          <a:p>
            <a:r>
              <a:rPr lang="he-IL" sz="3200" b="1" dirty="0"/>
              <a:t>כְּמוֹ,</a:t>
            </a:r>
          </a:p>
        </p:txBody>
      </p:sp>
      <p:sp>
        <p:nvSpPr>
          <p:cNvPr id="3" name="מלבן 2"/>
          <p:cNvSpPr/>
          <p:nvPr/>
        </p:nvSpPr>
        <p:spPr>
          <a:xfrm>
            <a:off x="683568" y="4509120"/>
            <a:ext cx="7941322" cy="1264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Bef>
                <a:spcPts val="285"/>
              </a:spcBef>
              <a:spcAft>
                <a:spcPts val="285"/>
              </a:spcAft>
              <a:tabLst>
                <a:tab pos="736600" algn="l"/>
              </a:tabLst>
            </a:pPr>
            <a:r>
              <a:rPr lang="he-IL" sz="3600" b="1" dirty="0">
                <a:solidFill>
                  <a:srgbClr val="0070C0"/>
                </a:solidFill>
              </a:rPr>
              <a:t>מַדוּעַ קָשֶׁה לַיְלָדים לְהַחליט מָה לִקנוֹת</a:t>
            </a:r>
          </a:p>
          <a:p>
            <a:pPr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  <a:tabLst>
                <a:tab pos="736600" algn="l"/>
              </a:tabLst>
            </a:pPr>
            <a:r>
              <a:rPr lang="he-IL" sz="3600" b="1" dirty="0">
                <a:solidFill>
                  <a:srgbClr val="0070C0"/>
                </a:solidFill>
              </a:rPr>
              <a:t>לְאַבָּא?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03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וסטין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אוסטין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אוסטין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3087</TotalTime>
  <Words>602</Words>
  <Application>Microsoft Office PowerPoint</Application>
  <PresentationFormat>‫הצגה על המסך (4:3)</PresentationFormat>
  <Paragraphs>98</Paragraphs>
  <Slides>20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20</vt:i4>
      </vt:variant>
    </vt:vector>
  </HeadingPairs>
  <TitlesOfParts>
    <vt:vector size="21" baseType="lpstr">
      <vt:lpstr>אוסטין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dell</dc:creator>
  <cp:lastModifiedBy>dell</cp:lastModifiedBy>
  <cp:revision>56</cp:revision>
  <dcterms:created xsi:type="dcterms:W3CDTF">2017-02-25T06:31:19Z</dcterms:created>
  <dcterms:modified xsi:type="dcterms:W3CDTF">2018-01-10T11:04:25Z</dcterms:modified>
</cp:coreProperties>
</file>